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1416" y="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en-US"/>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en-US"/>
          </a:p>
        </p:txBody>
      </p:sp>
      <p:sp>
        <p:nvSpPr>
          <p:cNvPr id="4" name="Datumsplatzhalter 3"/>
          <p:cNvSpPr>
            <a:spLocks noGrp="1"/>
          </p:cNvSpPr>
          <p:nvPr>
            <p:ph type="dt" sz="half" idx="10"/>
          </p:nvPr>
        </p:nvSpPr>
        <p:spPr/>
        <p:txBody>
          <a:bodyPr/>
          <a:lstStyle/>
          <a:p>
            <a:fld id="{08511998-0678-4E2C-A3BA-23AA946FC30F}" type="datetimeFigureOut">
              <a:rPr lang="en-US" smtClean="0"/>
              <a:pPr/>
              <a:t>7/21/2022</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8BFCD511-E82D-4A02-B9D3-ADA4BCF0C79A}" type="slidenum">
              <a:rPr lang="en-US" smtClean="0"/>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3"/>
          <p:cNvSpPr>
            <a:spLocks noGrp="1"/>
          </p:cNvSpPr>
          <p:nvPr>
            <p:ph type="dt" sz="half" idx="10"/>
          </p:nvPr>
        </p:nvSpPr>
        <p:spPr/>
        <p:txBody>
          <a:bodyPr/>
          <a:lstStyle/>
          <a:p>
            <a:fld id="{08511998-0678-4E2C-A3BA-23AA946FC30F}" type="datetimeFigureOut">
              <a:rPr lang="en-US" smtClean="0"/>
              <a:pPr/>
              <a:t>7/21/2022</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8BFCD511-E82D-4A02-B9D3-ADA4BCF0C79A}"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en-US"/>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3"/>
          <p:cNvSpPr>
            <a:spLocks noGrp="1"/>
          </p:cNvSpPr>
          <p:nvPr>
            <p:ph type="dt" sz="half" idx="10"/>
          </p:nvPr>
        </p:nvSpPr>
        <p:spPr/>
        <p:txBody>
          <a:bodyPr/>
          <a:lstStyle/>
          <a:p>
            <a:fld id="{08511998-0678-4E2C-A3BA-23AA946FC30F}" type="datetimeFigureOut">
              <a:rPr lang="en-US" smtClean="0"/>
              <a:pPr/>
              <a:t>7/21/2022</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8BFCD511-E82D-4A02-B9D3-ADA4BCF0C79A}"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3"/>
          <p:cNvSpPr>
            <a:spLocks noGrp="1"/>
          </p:cNvSpPr>
          <p:nvPr>
            <p:ph type="dt" sz="half" idx="10"/>
          </p:nvPr>
        </p:nvSpPr>
        <p:spPr/>
        <p:txBody>
          <a:bodyPr/>
          <a:lstStyle/>
          <a:p>
            <a:fld id="{08511998-0678-4E2C-A3BA-23AA946FC30F}" type="datetimeFigureOut">
              <a:rPr lang="en-US" smtClean="0"/>
              <a:pPr/>
              <a:t>7/21/2022</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8BFCD511-E82D-4A02-B9D3-ADA4BCF0C79A}"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en-US"/>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08511998-0678-4E2C-A3BA-23AA946FC30F}" type="datetimeFigureOut">
              <a:rPr lang="en-US" smtClean="0"/>
              <a:pPr/>
              <a:t>7/21/2022</a:t>
            </a:fld>
            <a:endParaRPr lang="en-US"/>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8BFCD511-E82D-4A02-B9D3-ADA4BCF0C79A}" type="slidenum">
              <a:rPr lang="en-US" smtClean="0"/>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Datumsplatzhalter 4"/>
          <p:cNvSpPr>
            <a:spLocks noGrp="1"/>
          </p:cNvSpPr>
          <p:nvPr>
            <p:ph type="dt" sz="half" idx="10"/>
          </p:nvPr>
        </p:nvSpPr>
        <p:spPr/>
        <p:txBody>
          <a:bodyPr/>
          <a:lstStyle/>
          <a:p>
            <a:fld id="{08511998-0678-4E2C-A3BA-23AA946FC30F}" type="datetimeFigureOut">
              <a:rPr lang="en-US" smtClean="0"/>
              <a:pPr/>
              <a:t>7/21/2022</a:t>
            </a:fld>
            <a:endParaRPr lang="en-US"/>
          </a:p>
        </p:txBody>
      </p:sp>
      <p:sp>
        <p:nvSpPr>
          <p:cNvPr id="6" name="Fußzeilenplatzhalter 5"/>
          <p:cNvSpPr>
            <a:spLocks noGrp="1"/>
          </p:cNvSpPr>
          <p:nvPr>
            <p:ph type="ftr" sz="quarter" idx="11"/>
          </p:nvPr>
        </p:nvSpPr>
        <p:spPr/>
        <p:txBody>
          <a:bodyPr/>
          <a:lstStyle/>
          <a:p>
            <a:endParaRPr lang="en-US"/>
          </a:p>
        </p:txBody>
      </p:sp>
      <p:sp>
        <p:nvSpPr>
          <p:cNvPr id="7" name="Foliennummernplatzhalter 6"/>
          <p:cNvSpPr>
            <a:spLocks noGrp="1"/>
          </p:cNvSpPr>
          <p:nvPr>
            <p:ph type="sldNum" sz="quarter" idx="12"/>
          </p:nvPr>
        </p:nvSpPr>
        <p:spPr/>
        <p:txBody>
          <a:bodyPr/>
          <a:lstStyle/>
          <a:p>
            <a:fld id="{8BFCD511-E82D-4A02-B9D3-ADA4BCF0C79A}"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en-US"/>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7" name="Datumsplatzhalter 6"/>
          <p:cNvSpPr>
            <a:spLocks noGrp="1"/>
          </p:cNvSpPr>
          <p:nvPr>
            <p:ph type="dt" sz="half" idx="10"/>
          </p:nvPr>
        </p:nvSpPr>
        <p:spPr/>
        <p:txBody>
          <a:bodyPr/>
          <a:lstStyle/>
          <a:p>
            <a:fld id="{08511998-0678-4E2C-A3BA-23AA946FC30F}" type="datetimeFigureOut">
              <a:rPr lang="en-US" smtClean="0"/>
              <a:pPr/>
              <a:t>7/21/2022</a:t>
            </a:fld>
            <a:endParaRPr lang="en-US"/>
          </a:p>
        </p:txBody>
      </p:sp>
      <p:sp>
        <p:nvSpPr>
          <p:cNvPr id="8" name="Fußzeilenplatzhalter 7"/>
          <p:cNvSpPr>
            <a:spLocks noGrp="1"/>
          </p:cNvSpPr>
          <p:nvPr>
            <p:ph type="ftr" sz="quarter" idx="11"/>
          </p:nvPr>
        </p:nvSpPr>
        <p:spPr/>
        <p:txBody>
          <a:bodyPr/>
          <a:lstStyle/>
          <a:p>
            <a:endParaRPr lang="en-US"/>
          </a:p>
        </p:txBody>
      </p:sp>
      <p:sp>
        <p:nvSpPr>
          <p:cNvPr id="9" name="Foliennummernplatzhalter 8"/>
          <p:cNvSpPr>
            <a:spLocks noGrp="1"/>
          </p:cNvSpPr>
          <p:nvPr>
            <p:ph type="sldNum" sz="quarter" idx="12"/>
          </p:nvPr>
        </p:nvSpPr>
        <p:spPr/>
        <p:txBody>
          <a:bodyPr/>
          <a:lstStyle/>
          <a:p>
            <a:fld id="{8BFCD511-E82D-4A02-B9D3-ADA4BCF0C79A}"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US"/>
          </a:p>
        </p:txBody>
      </p:sp>
      <p:sp>
        <p:nvSpPr>
          <p:cNvPr id="3" name="Datumsplatzhalter 2"/>
          <p:cNvSpPr>
            <a:spLocks noGrp="1"/>
          </p:cNvSpPr>
          <p:nvPr>
            <p:ph type="dt" sz="half" idx="10"/>
          </p:nvPr>
        </p:nvSpPr>
        <p:spPr/>
        <p:txBody>
          <a:bodyPr/>
          <a:lstStyle/>
          <a:p>
            <a:fld id="{08511998-0678-4E2C-A3BA-23AA946FC30F}" type="datetimeFigureOut">
              <a:rPr lang="en-US" smtClean="0"/>
              <a:pPr/>
              <a:t>7/21/2022</a:t>
            </a:fld>
            <a:endParaRPr lang="en-US"/>
          </a:p>
        </p:txBody>
      </p:sp>
      <p:sp>
        <p:nvSpPr>
          <p:cNvPr id="4" name="Fußzeilenplatzhalter 3"/>
          <p:cNvSpPr>
            <a:spLocks noGrp="1"/>
          </p:cNvSpPr>
          <p:nvPr>
            <p:ph type="ftr" sz="quarter" idx="11"/>
          </p:nvPr>
        </p:nvSpPr>
        <p:spPr/>
        <p:txBody>
          <a:bodyPr/>
          <a:lstStyle/>
          <a:p>
            <a:endParaRPr lang="en-US"/>
          </a:p>
        </p:txBody>
      </p:sp>
      <p:sp>
        <p:nvSpPr>
          <p:cNvPr id="5" name="Foliennummernplatzhalter 4"/>
          <p:cNvSpPr>
            <a:spLocks noGrp="1"/>
          </p:cNvSpPr>
          <p:nvPr>
            <p:ph type="sldNum" sz="quarter" idx="12"/>
          </p:nvPr>
        </p:nvSpPr>
        <p:spPr/>
        <p:txBody>
          <a:bodyPr/>
          <a:lstStyle/>
          <a:p>
            <a:fld id="{8BFCD511-E82D-4A02-B9D3-ADA4BCF0C79A}"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08511998-0678-4E2C-A3BA-23AA946FC30F}" type="datetimeFigureOut">
              <a:rPr lang="en-US" smtClean="0"/>
              <a:pPr/>
              <a:t>7/21/2022</a:t>
            </a:fld>
            <a:endParaRPr lang="en-US"/>
          </a:p>
        </p:txBody>
      </p:sp>
      <p:sp>
        <p:nvSpPr>
          <p:cNvPr id="3" name="Fußzeilenplatzhalter 2"/>
          <p:cNvSpPr>
            <a:spLocks noGrp="1"/>
          </p:cNvSpPr>
          <p:nvPr>
            <p:ph type="ftr" sz="quarter" idx="11"/>
          </p:nvPr>
        </p:nvSpPr>
        <p:spPr/>
        <p:txBody>
          <a:bodyPr/>
          <a:lstStyle/>
          <a:p>
            <a:endParaRPr lang="en-US"/>
          </a:p>
        </p:txBody>
      </p:sp>
      <p:sp>
        <p:nvSpPr>
          <p:cNvPr id="4" name="Foliennummernplatzhalter 3"/>
          <p:cNvSpPr>
            <a:spLocks noGrp="1"/>
          </p:cNvSpPr>
          <p:nvPr>
            <p:ph type="sldNum" sz="quarter" idx="12"/>
          </p:nvPr>
        </p:nvSpPr>
        <p:spPr/>
        <p:txBody>
          <a:bodyPr/>
          <a:lstStyle/>
          <a:p>
            <a:fld id="{8BFCD511-E82D-4A02-B9D3-ADA4BCF0C79A}"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en-US"/>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08511998-0678-4E2C-A3BA-23AA946FC30F}" type="datetimeFigureOut">
              <a:rPr lang="en-US" smtClean="0"/>
              <a:pPr/>
              <a:t>7/21/2022</a:t>
            </a:fld>
            <a:endParaRPr lang="en-US"/>
          </a:p>
        </p:txBody>
      </p:sp>
      <p:sp>
        <p:nvSpPr>
          <p:cNvPr id="6" name="Fußzeilenplatzhalter 5"/>
          <p:cNvSpPr>
            <a:spLocks noGrp="1"/>
          </p:cNvSpPr>
          <p:nvPr>
            <p:ph type="ftr" sz="quarter" idx="11"/>
          </p:nvPr>
        </p:nvSpPr>
        <p:spPr/>
        <p:txBody>
          <a:bodyPr/>
          <a:lstStyle/>
          <a:p>
            <a:endParaRPr lang="en-US"/>
          </a:p>
        </p:txBody>
      </p:sp>
      <p:sp>
        <p:nvSpPr>
          <p:cNvPr id="7" name="Foliennummernplatzhalter 6"/>
          <p:cNvSpPr>
            <a:spLocks noGrp="1"/>
          </p:cNvSpPr>
          <p:nvPr>
            <p:ph type="sldNum" sz="quarter" idx="12"/>
          </p:nvPr>
        </p:nvSpPr>
        <p:spPr/>
        <p:txBody>
          <a:bodyPr/>
          <a:lstStyle/>
          <a:p>
            <a:fld id="{8BFCD511-E82D-4A02-B9D3-ADA4BCF0C79A}" type="slidenum">
              <a:rPr lang="en-US" smtClean="0"/>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en-US"/>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08511998-0678-4E2C-A3BA-23AA946FC30F}" type="datetimeFigureOut">
              <a:rPr lang="en-US" smtClean="0"/>
              <a:pPr/>
              <a:t>7/21/2022</a:t>
            </a:fld>
            <a:endParaRPr lang="en-US"/>
          </a:p>
        </p:txBody>
      </p:sp>
      <p:sp>
        <p:nvSpPr>
          <p:cNvPr id="6" name="Fußzeilenplatzhalter 5"/>
          <p:cNvSpPr>
            <a:spLocks noGrp="1"/>
          </p:cNvSpPr>
          <p:nvPr>
            <p:ph type="ftr" sz="quarter" idx="11"/>
          </p:nvPr>
        </p:nvSpPr>
        <p:spPr/>
        <p:txBody>
          <a:bodyPr/>
          <a:lstStyle/>
          <a:p>
            <a:endParaRPr lang="en-US"/>
          </a:p>
        </p:txBody>
      </p:sp>
      <p:sp>
        <p:nvSpPr>
          <p:cNvPr id="7" name="Foliennummernplatzhalter 6"/>
          <p:cNvSpPr>
            <a:spLocks noGrp="1"/>
          </p:cNvSpPr>
          <p:nvPr>
            <p:ph type="sldNum" sz="quarter" idx="12"/>
          </p:nvPr>
        </p:nvSpPr>
        <p:spPr/>
        <p:txBody>
          <a:bodyPr/>
          <a:lstStyle/>
          <a:p>
            <a:fld id="{8BFCD511-E82D-4A02-B9D3-ADA4BCF0C79A}"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en-US"/>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511998-0678-4E2C-A3BA-23AA946FC30F}" type="datetimeFigureOut">
              <a:rPr lang="en-US" smtClean="0"/>
              <a:pPr/>
              <a:t>7/21/2022</a:t>
            </a:fld>
            <a:endParaRPr lang="en-US"/>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FCD511-E82D-4A02-B9D3-ADA4BCF0C79A}"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de.statista.com/statistik/daten/studie/784986/umfrage/marktanteil-von-elektrofahrzeugen-in-deutschland/"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geniusthingks.com/Uploads/ewall%20biz%20model1.xlsx" TargetMode="External"/><Relationship Id="rId2" Type="http://schemas.openxmlformats.org/officeDocument/2006/relationships/hyperlink" Target="https://www.adac.de/rund-ums-fahrzeug/elektromobilitaet/laden/laden-garage-e-auto/" TargetMode="External"/><Relationship Id="rId1" Type="http://schemas.openxmlformats.org/officeDocument/2006/relationships/slideLayout" Target="../slideLayouts/slideLayout7.xml"/><Relationship Id="rId4" Type="http://schemas.openxmlformats.org/officeDocument/2006/relationships/hyperlink" Target="mailto:markus@abacus-ewall.d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467544" y="764704"/>
            <a:ext cx="4896544" cy="1800200"/>
          </a:xfrm>
        </p:spPr>
        <p:txBody>
          <a:bodyPr>
            <a:normAutofit/>
          </a:bodyPr>
          <a:lstStyle/>
          <a:p>
            <a:r>
              <a:rPr lang="de-DE" smtClean="0">
                <a:solidFill>
                  <a:schemeClr val="bg1"/>
                </a:solidFill>
              </a:rPr>
              <a:t>Sales Pitch der </a:t>
            </a:r>
            <a:br>
              <a:rPr lang="de-DE" smtClean="0">
                <a:solidFill>
                  <a:schemeClr val="bg1"/>
                </a:solidFill>
              </a:rPr>
            </a:br>
            <a:r>
              <a:rPr lang="de-DE" smtClean="0">
                <a:solidFill>
                  <a:schemeClr val="bg1"/>
                </a:solidFill>
              </a:rPr>
              <a:t>Abacus </a:t>
            </a:r>
            <a:r>
              <a:rPr lang="de-DE" i="1" smtClean="0">
                <a:solidFill>
                  <a:schemeClr val="bg1"/>
                </a:solidFill>
              </a:rPr>
              <a:t>eWall</a:t>
            </a:r>
            <a:endParaRPr lang="en-US" i="1">
              <a:solidFill>
                <a:schemeClr val="bg1"/>
              </a:solidFill>
            </a:endParaRPr>
          </a:p>
        </p:txBody>
      </p:sp>
      <p:sp>
        <p:nvSpPr>
          <p:cNvPr id="3" name="Untertitel 2"/>
          <p:cNvSpPr>
            <a:spLocks noGrp="1"/>
          </p:cNvSpPr>
          <p:nvPr>
            <p:ph type="subTitle" idx="1"/>
          </p:nvPr>
        </p:nvSpPr>
        <p:spPr>
          <a:xfrm>
            <a:off x="467544" y="2420888"/>
            <a:ext cx="5544616" cy="3217912"/>
          </a:xfrm>
        </p:spPr>
        <p:txBody>
          <a:bodyPr>
            <a:normAutofit/>
          </a:bodyPr>
          <a:lstStyle/>
          <a:p>
            <a:pPr algn="l"/>
            <a:r>
              <a:rPr lang="de-DE" sz="2400" smtClean="0">
                <a:solidFill>
                  <a:schemeClr val="tx1"/>
                </a:solidFill>
              </a:rPr>
              <a:t>Warum ist das BEV-DLM-Lademodul-Mietkauf-System die heisseste Geschäftsidee seit der Erfindung der Glühbirne?</a:t>
            </a:r>
            <a:endParaRPr lang="en-US" sz="2400">
              <a:solidFill>
                <a:schemeClr val="tx1"/>
              </a:solidFill>
            </a:endParaRPr>
          </a:p>
        </p:txBody>
      </p:sp>
      <p:pic>
        <p:nvPicPr>
          <p:cNvPr id="4" name="Picture 2"/>
          <p:cNvPicPr>
            <a:picLocks noChangeAspect="1" noChangeArrowheads="1"/>
          </p:cNvPicPr>
          <p:nvPr/>
        </p:nvPicPr>
        <p:blipFill>
          <a:blip r:embed="rId2" cstate="print"/>
          <a:srcRect/>
          <a:stretch>
            <a:fillRect/>
          </a:stretch>
        </p:blipFill>
        <p:spPr bwMode="auto">
          <a:xfrm rot="16200000">
            <a:off x="4604675" y="5142522"/>
            <a:ext cx="1010239" cy="895563"/>
          </a:xfrm>
          <a:prstGeom prst="rect">
            <a:avLst/>
          </a:prstGeom>
          <a:noFill/>
          <a:ln w="9525">
            <a:noFill/>
            <a:miter lim="800000"/>
            <a:headEnd/>
            <a:tailEnd/>
          </a:ln>
        </p:spPr>
      </p:pic>
      <p:sp>
        <p:nvSpPr>
          <p:cNvPr id="9" name="Nach oben gekrümmter Pfeil 8"/>
          <p:cNvSpPr/>
          <p:nvPr/>
        </p:nvSpPr>
        <p:spPr>
          <a:xfrm rot="20835096" flipH="1">
            <a:off x="5416714" y="6018493"/>
            <a:ext cx="1331597" cy="462537"/>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1029" name="Picture 5"/>
          <p:cNvPicPr>
            <a:picLocks noChangeAspect="1" noChangeArrowheads="1"/>
          </p:cNvPicPr>
          <p:nvPr/>
        </p:nvPicPr>
        <p:blipFill>
          <a:blip r:embed="rId3" cstate="print"/>
          <a:srcRect/>
          <a:stretch>
            <a:fillRect/>
          </a:stretch>
        </p:blipFill>
        <p:spPr bwMode="auto">
          <a:xfrm>
            <a:off x="6534221" y="3212976"/>
            <a:ext cx="2172253" cy="3021430"/>
          </a:xfrm>
          <a:prstGeom prst="rect">
            <a:avLst/>
          </a:prstGeom>
          <a:noFill/>
          <a:ln w="9525">
            <a:noFill/>
            <a:miter lim="800000"/>
            <a:headEnd/>
            <a:tailEnd/>
          </a:ln>
        </p:spPr>
      </p:pic>
      <p:pic>
        <p:nvPicPr>
          <p:cNvPr id="10" name="Grafik 9" descr="ewall85.png"/>
          <p:cNvPicPr>
            <a:picLocks noChangeAspect="1"/>
          </p:cNvPicPr>
          <p:nvPr/>
        </p:nvPicPr>
        <p:blipFill>
          <a:blip r:embed="rId4" cstate="print"/>
          <a:stretch>
            <a:fillRect/>
          </a:stretch>
        </p:blipFill>
        <p:spPr>
          <a:xfrm>
            <a:off x="6660232" y="1700808"/>
            <a:ext cx="2223286" cy="1584176"/>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95536" y="764704"/>
            <a:ext cx="8352928" cy="4478149"/>
          </a:xfrm>
          <a:prstGeom prst="rect">
            <a:avLst/>
          </a:prstGeom>
          <a:noFill/>
        </p:spPr>
        <p:txBody>
          <a:bodyPr wrap="square" rtlCol="0">
            <a:spAutoFit/>
          </a:bodyPr>
          <a:lstStyle/>
          <a:p>
            <a:pPr algn="just"/>
            <a:r>
              <a:rPr lang="de-DE" smtClean="0"/>
              <a:t>Weil</a:t>
            </a:r>
          </a:p>
          <a:p>
            <a:pPr algn="just">
              <a:buFont typeface="Arial" pitchFamily="34" charset="0"/>
              <a:buChar char="•"/>
            </a:pPr>
            <a:r>
              <a:rPr lang="de-DE" smtClean="0"/>
              <a:t> der CO2 Ausstoss unsere Welt vernichtet und die Politik handelt, indem sie:</a:t>
            </a:r>
          </a:p>
          <a:p>
            <a:pPr lvl="1" algn="just">
              <a:buFont typeface="Arial" pitchFamily="34" charset="0"/>
              <a:buChar char="•"/>
            </a:pPr>
            <a:r>
              <a:rPr lang="de-DE"/>
              <a:t>d</a:t>
            </a:r>
            <a:r>
              <a:rPr lang="de-DE" smtClean="0"/>
              <a:t>ie Produktion gerne wieder in D angesiedelt sieht </a:t>
            </a:r>
          </a:p>
          <a:p>
            <a:pPr lvl="1" algn="just"/>
            <a:r>
              <a:rPr lang="de-DE" sz="1100" smtClean="0"/>
              <a:t>(Ukraine, China, Lockdowns, Lieferverzögerungen, Wissens/Branchenverlust s. Solar an China)</a:t>
            </a:r>
            <a:endParaRPr lang="de-DE" sz="1200" smtClean="0"/>
          </a:p>
          <a:p>
            <a:pPr lvl="1" algn="just">
              <a:buFont typeface="Arial" pitchFamily="34" charset="0"/>
              <a:buChar char="•"/>
            </a:pPr>
            <a:r>
              <a:rPr lang="de-DE" smtClean="0"/>
              <a:t>E-Autos subventioniert </a:t>
            </a:r>
          </a:p>
          <a:p>
            <a:pPr lvl="1" algn="just">
              <a:buFont typeface="Arial" pitchFamily="34" charset="0"/>
              <a:buChar char="•"/>
            </a:pPr>
            <a:r>
              <a:rPr lang="de-DE" smtClean="0"/>
              <a:t>Ladeboxen subventioniert </a:t>
            </a:r>
            <a:r>
              <a:rPr lang="de-DE" sz="1100" smtClean="0"/>
              <a:t>(Bund ca 1mio Stk an privat, derzeit an gesch., +Länder, +E-Werke, etc)</a:t>
            </a:r>
            <a:endParaRPr lang="de-DE" smtClean="0"/>
          </a:p>
          <a:p>
            <a:pPr lvl="1" algn="just">
              <a:buFont typeface="Arial" pitchFamily="34" charset="0"/>
              <a:buChar char="•"/>
            </a:pPr>
            <a:r>
              <a:rPr lang="de-DE" b="1" smtClean="0"/>
              <a:t>der BEV-Anteil von derzeit 1,3% </a:t>
            </a:r>
            <a:r>
              <a:rPr lang="de-DE" sz="1050" b="1" smtClean="0"/>
              <a:t>(</a:t>
            </a:r>
            <a:r>
              <a:rPr lang="de-DE" sz="1050" b="1" smtClean="0">
                <a:hlinkClick r:id="rId2"/>
              </a:rPr>
              <a:t>Statista</a:t>
            </a:r>
            <a:r>
              <a:rPr lang="de-DE" sz="1050" b="1" smtClean="0"/>
              <a:t>) </a:t>
            </a:r>
            <a:r>
              <a:rPr lang="de-DE" b="1" smtClean="0"/>
              <a:t>auf 100% wachsen MUSS </a:t>
            </a:r>
          </a:p>
          <a:p>
            <a:pPr lvl="1" algn="just"/>
            <a:r>
              <a:rPr lang="de-DE" sz="1100" smtClean="0"/>
              <a:t>(wir wären also dumm, an einem staatlich verordneten jedoch noch ungeordneten Markt [grösster Player: Heidelberger Druck ca. 20% Marktanteil], der um ca 10000% wachsen muss, nicht teilzunehmen)</a:t>
            </a:r>
          </a:p>
          <a:p>
            <a:pPr lvl="1" algn="just"/>
            <a:endParaRPr lang="de-DE" sz="1400" smtClean="0"/>
          </a:p>
          <a:p>
            <a:pPr algn="just">
              <a:buFont typeface="Arial" pitchFamily="34" charset="0"/>
              <a:buChar char="•"/>
            </a:pPr>
            <a:r>
              <a:rPr lang="de-DE" smtClean="0"/>
              <a:t> wir besten Wissens die Einzigen sind, die eine patentierte ladeboxfreie DLM-Ladelösung anbieten, die einzige Lösung für sofortige durchgängige Installation bei Nutzung vieler Ports in evtl erst ein paar Jahren. </a:t>
            </a:r>
            <a:endParaRPr lang="de-DE" sz="1600" smtClean="0"/>
          </a:p>
          <a:p>
            <a:pPr>
              <a:buFont typeface="Arial" pitchFamily="34" charset="0"/>
              <a:buChar char="•"/>
            </a:pPr>
            <a:endParaRPr lang="de-DE" b="1"/>
          </a:p>
          <a:p>
            <a:endParaRPr lang="de-DE" b="1"/>
          </a:p>
          <a:p>
            <a:pPr lvl="1">
              <a:buFont typeface="Arial" pitchFamily="34" charset="0"/>
              <a:buChar char="•"/>
            </a:pPr>
            <a:endParaRPr lang="de-DE"/>
          </a:p>
          <a:p>
            <a:pPr lvl="1">
              <a:buFont typeface="Arial" pitchFamily="34" charset="0"/>
              <a:buChar char="•"/>
            </a:pPr>
            <a:endParaRPr lang="en-US"/>
          </a:p>
        </p:txBody>
      </p:sp>
      <p:pic>
        <p:nvPicPr>
          <p:cNvPr id="3" name="Grafik 2" descr="ewall84-1.png"/>
          <p:cNvPicPr>
            <a:picLocks noChangeAspect="1"/>
          </p:cNvPicPr>
          <p:nvPr/>
        </p:nvPicPr>
        <p:blipFill>
          <a:blip r:embed="rId3" cstate="print"/>
          <a:stretch>
            <a:fillRect/>
          </a:stretch>
        </p:blipFill>
        <p:spPr>
          <a:xfrm>
            <a:off x="1259632" y="4149080"/>
            <a:ext cx="7179015" cy="230425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23528" y="836712"/>
            <a:ext cx="8352928" cy="5509200"/>
          </a:xfrm>
          <a:prstGeom prst="rect">
            <a:avLst/>
          </a:prstGeom>
          <a:noFill/>
        </p:spPr>
        <p:txBody>
          <a:bodyPr wrap="square" rtlCol="0">
            <a:spAutoFit/>
          </a:bodyPr>
          <a:lstStyle/>
          <a:p>
            <a:pPr algn="just"/>
            <a:r>
              <a:rPr lang="de-DE" sz="1600" smtClean="0"/>
              <a:t>Herkömmliches vs. ladeboxfreie DLM-Ladelösung:</a:t>
            </a:r>
          </a:p>
          <a:p>
            <a:pPr algn="just"/>
            <a:endParaRPr lang="de-DE" sz="1600"/>
          </a:p>
          <a:p>
            <a:pPr algn="just"/>
            <a:r>
              <a:rPr lang="de-DE" sz="1600" smtClean="0"/>
              <a:t>Bisherige Systeme taugen für EFH (1/3-Anteil in D) als Einzellösungen; MFH (1/3 2-7 Whg/Gebäude in D, 1/3 &gt;8Whg/Gebäude in D) damit auszustatten macht bei der geringen BEV-Marktdurchdringung jedoch kaum Sinn, weil vor dem PKW installierte Boxen Gefahren unterliegen:</a:t>
            </a:r>
          </a:p>
          <a:p>
            <a:pPr algn="just">
              <a:buFont typeface="Arial" pitchFamily="34" charset="0"/>
              <a:buChar char="•"/>
            </a:pPr>
            <a:r>
              <a:rPr lang="de-DE" sz="1600" smtClean="0"/>
              <a:t>Weichmacher zieht durch UV, Risse lassen Feuchtigkeit, Staub und Insekten auf Zeit eindringen</a:t>
            </a:r>
          </a:p>
          <a:p>
            <a:pPr algn="just">
              <a:buFont typeface="Arial" pitchFamily="34" charset="0"/>
              <a:buChar char="•"/>
            </a:pPr>
            <a:r>
              <a:rPr lang="de-DE" sz="1600" smtClean="0"/>
              <a:t>Vandalismus und Diebstahl, daher muss die Versicherungsprämie bald steigen.</a:t>
            </a:r>
          </a:p>
          <a:p>
            <a:pPr algn="just"/>
            <a:endParaRPr lang="de-DE" sz="1600"/>
          </a:p>
          <a:p>
            <a:pPr algn="just"/>
            <a:r>
              <a:rPr lang="de-DE" sz="1600"/>
              <a:t>E</a:t>
            </a:r>
            <a:r>
              <a:rPr lang="de-DE" sz="1600" smtClean="0"/>
              <a:t>ine </a:t>
            </a:r>
            <a:r>
              <a:rPr lang="de-DE" sz="1600" b="1" smtClean="0"/>
              <a:t>ladeboxfreie DLM-Mietkauf-Ladelösung </a:t>
            </a:r>
            <a:r>
              <a:rPr lang="de-DE" sz="1600" smtClean="0"/>
              <a:t>dagegen bietet:</a:t>
            </a:r>
          </a:p>
          <a:p>
            <a:pPr algn="just">
              <a:buFont typeface="Arial" pitchFamily="34" charset="0"/>
              <a:buChar char="•"/>
            </a:pPr>
            <a:r>
              <a:rPr lang="de-DE" sz="1600" smtClean="0"/>
              <a:t> dynamischen Schutz gegen Überlastung des Hausstromanschlusses, sehr wichtig bei MFH, die meisten herkömmlichen Boxen bieten überhaupt keinen Gebäudestromüberlastungsschutz an.</a:t>
            </a:r>
          </a:p>
          <a:p>
            <a:pPr algn="just">
              <a:buFont typeface="Arial" pitchFamily="34" charset="0"/>
              <a:buChar char="•"/>
            </a:pPr>
            <a:r>
              <a:rPr lang="de-DE" sz="1600" smtClean="0"/>
              <a:t> Schutz gegen Feuchtigkeit, Staub, Insekten, Vandalismus und Diebstahl, da Installation des Lademoduls im Sicherungskasten im Elektroraum, ohne steigende Versicherungsprämien da nur die Ladepistole am Stellplatz hängt</a:t>
            </a:r>
          </a:p>
          <a:p>
            <a:pPr algn="just">
              <a:buFont typeface="Arial" pitchFamily="34" charset="0"/>
              <a:buChar char="•"/>
            </a:pPr>
            <a:r>
              <a:rPr lang="de-DE" sz="1600"/>
              <a:t> </a:t>
            </a:r>
            <a:r>
              <a:rPr lang="de-DE" sz="1600" smtClean="0"/>
              <a:t>Einnahme allfälliger Subventionen durch sofortige Aktivierung der Anlage in der Bilanz ohne Gefährdung der teuren Elektronik; bei mtl. Zahlung  von bspw. 193€ für 50 LP bei einem 15 Jahresvertrag und Subvention von 900€/LP wären 45000€- Systemnutzungskosten der Wohnungsgemeinschaft von 193€x180Monate=34740€, also noch 10260€ für die Installation übrig, d.h. u.U gäbe </a:t>
            </a:r>
            <a:r>
              <a:rPr lang="de-DE" sz="1600" b="1" smtClean="0"/>
              <a:t>es die gesamte Anlage umsonst</a:t>
            </a:r>
            <a:r>
              <a:rPr lang="de-DE" sz="1600" smtClean="0"/>
              <a:t>, und das Argument gegen BEV wg. fehlender Ladelösung am Stellplatz wäre obsolet. </a:t>
            </a:r>
          </a:p>
          <a:p>
            <a:pPr algn="just"/>
            <a:r>
              <a:rPr lang="de-DE" sz="1600" smtClean="0"/>
              <a:t>		                   </a:t>
            </a:r>
          </a:p>
          <a:p>
            <a:pPr algn="just"/>
            <a:r>
              <a:rPr lang="de-DE" sz="1600" smtClean="0"/>
              <a:t>		                    Dafür zahlt die Politik gerne, damit die BEV Quote schneller steigt</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23528" y="908720"/>
            <a:ext cx="8496944" cy="4247317"/>
          </a:xfrm>
          <a:prstGeom prst="rect">
            <a:avLst/>
          </a:prstGeom>
          <a:noFill/>
        </p:spPr>
        <p:txBody>
          <a:bodyPr wrap="square" rtlCol="0">
            <a:spAutoFit/>
          </a:bodyPr>
          <a:lstStyle/>
          <a:p>
            <a:pPr algn="just"/>
            <a:r>
              <a:rPr lang="de-DE" sz="1400" smtClean="0"/>
              <a:t>FAZIT:</a:t>
            </a:r>
          </a:p>
          <a:p>
            <a:pPr algn="just">
              <a:buFont typeface="Arial" pitchFamily="34" charset="0"/>
              <a:buChar char="•"/>
            </a:pPr>
            <a:r>
              <a:rPr lang="de-DE" sz="1400" smtClean="0"/>
              <a:t> Je nach Deals mit der Politik/den E-Werken </a:t>
            </a:r>
            <a:r>
              <a:rPr lang="de-DE" sz="1400" b="1" smtClean="0"/>
              <a:t>finanziert sich eine solche Anlage zu 100% selbst.</a:t>
            </a:r>
          </a:p>
          <a:p>
            <a:pPr algn="just">
              <a:buFont typeface="Arial" pitchFamily="34" charset="0"/>
              <a:buChar char="•"/>
            </a:pPr>
            <a:r>
              <a:rPr lang="de-DE" sz="1400" smtClean="0"/>
              <a:t> Die vorgeschlagenen Nutzungskosten je Stellplatznutzer iHv 9,95€ sind verglichen mit denen bspw der </a:t>
            </a:r>
            <a:r>
              <a:rPr lang="de-DE" sz="1400" smtClean="0">
                <a:hlinkClick r:id="rId2"/>
              </a:rPr>
              <a:t>Münchner Stadtwerke </a:t>
            </a:r>
            <a:r>
              <a:rPr lang="de-DE" sz="1400" smtClean="0"/>
              <a:t>lächerlich gering.</a:t>
            </a:r>
          </a:p>
          <a:p>
            <a:pPr algn="just">
              <a:buFont typeface="Arial" pitchFamily="34" charset="0"/>
              <a:buChar char="•"/>
            </a:pPr>
            <a:r>
              <a:rPr lang="de-DE" sz="1400"/>
              <a:t> </a:t>
            </a:r>
            <a:r>
              <a:rPr lang="de-DE" sz="1400" smtClean="0"/>
              <a:t>Allein ein Deal mit Vonovia für deren ca 118000 Garagen brächte Monatseinnahmen iHv ca. € 0.45Mio gem. Mietkauf zzgl fast 1.2Mio€ bei 100% BEV Nutzung. Da der Verbrenner-Nutzer die 9.95€ erst beim Umstieg aufs BEV zahlt, hat er auch sicher nichts gegen die „Vorabinstallation“.</a:t>
            </a:r>
          </a:p>
          <a:p>
            <a:pPr algn="just">
              <a:buFont typeface="Arial" pitchFamily="34" charset="0"/>
              <a:buChar char="•"/>
            </a:pPr>
            <a:r>
              <a:rPr lang="de-DE" sz="1400"/>
              <a:t> </a:t>
            </a:r>
            <a:r>
              <a:rPr lang="de-DE" sz="1400" smtClean="0"/>
              <a:t>Die Systemerhaltungs/Wartungskosten für Abacus sind gering, der grösste Aufwand liegt in der SW-Programmierung, Abrechungstools, Serverkontrolle, Web Site, ca 10% HW-lastig </a:t>
            </a:r>
            <a:r>
              <a:rPr lang="de-DE" sz="900" smtClean="0"/>
              <a:t>(fertig, s. Bild)</a:t>
            </a:r>
            <a:r>
              <a:rPr lang="de-DE" sz="1400" smtClean="0"/>
              <a:t>, 90% SW-lastig </a:t>
            </a:r>
            <a:r>
              <a:rPr lang="de-DE" sz="900" smtClean="0"/>
              <a:t>(sind wir dran).</a:t>
            </a:r>
            <a:endParaRPr lang="de-DE" sz="1400" smtClean="0"/>
          </a:p>
          <a:p>
            <a:pPr algn="just">
              <a:buFont typeface="Arial" pitchFamily="34" charset="0"/>
              <a:buChar char="•"/>
            </a:pPr>
            <a:r>
              <a:rPr lang="de-DE" sz="1400"/>
              <a:t> </a:t>
            </a:r>
            <a:r>
              <a:rPr lang="de-DE" sz="1400" smtClean="0"/>
              <a:t>Ihre Aufgabe besteht nun darin, die </a:t>
            </a:r>
            <a:r>
              <a:rPr lang="de-DE" sz="1400" smtClean="0">
                <a:hlinkClick r:id="rId3"/>
              </a:rPr>
              <a:t>Excel-Zahlen</a:t>
            </a:r>
            <a:r>
              <a:rPr lang="de-DE" sz="1400" smtClean="0"/>
              <a:t> zu hinterfragen und mir Ihr Szenario zu zeigen. Verlieren ist imho unmöglich. </a:t>
            </a:r>
          </a:p>
          <a:p>
            <a:pPr algn="just">
              <a:buFont typeface="Arial" pitchFamily="34" charset="0"/>
              <a:buChar char="•"/>
            </a:pPr>
            <a:r>
              <a:rPr lang="de-DE" sz="1400" smtClean="0"/>
              <a:t> Der Lade-Markt beginnt sich gerade erst zu entwickeln. Er baut sich über Jahre auf, allein das letzte Drittel MFH in Wohntürmen wird Millionen BEV laden müssen, das Modul ermöglicht, was sonst imho kein Unternehmen bieten kann. Ein deutschlandweit agierendes Unternehmen aus NRW will die Installationen übernehmen, für Produktion HW/SW/Server und Einbau beim Kunden ist also gesorgt.</a:t>
            </a:r>
          </a:p>
          <a:p>
            <a:pPr algn="just">
              <a:buFont typeface="Arial" pitchFamily="34" charset="0"/>
              <a:buChar char="•"/>
            </a:pPr>
            <a:r>
              <a:rPr lang="de-DE" sz="1400"/>
              <a:t> </a:t>
            </a:r>
            <a:r>
              <a:rPr lang="de-DE" sz="1400" smtClean="0"/>
              <a:t>Wichtig ist mir Ihre Vernetzung (Garagenverwaltungen, was kann welcher Bürgermeister tun, Kontakt zu Politikern, Hausverwaltungen wie Vonovia, etc).</a:t>
            </a:r>
          </a:p>
          <a:p>
            <a:pPr algn="just"/>
            <a:endParaRPr lang="de-DE" sz="1400" smtClean="0"/>
          </a:p>
          <a:p>
            <a:pPr>
              <a:buFont typeface="Arial" pitchFamily="34" charset="0"/>
              <a:buChar char="•"/>
            </a:pPr>
            <a:endParaRPr lang="de-DE" smtClean="0"/>
          </a:p>
        </p:txBody>
      </p:sp>
      <p:sp>
        <p:nvSpPr>
          <p:cNvPr id="4" name="Textfeld 3"/>
          <p:cNvSpPr txBox="1"/>
          <p:nvPr/>
        </p:nvSpPr>
        <p:spPr>
          <a:xfrm>
            <a:off x="6804248" y="5301208"/>
            <a:ext cx="2088232" cy="738664"/>
          </a:xfrm>
          <a:prstGeom prst="rect">
            <a:avLst/>
          </a:prstGeom>
          <a:noFill/>
        </p:spPr>
        <p:txBody>
          <a:bodyPr wrap="square" rtlCol="0">
            <a:spAutoFit/>
          </a:bodyPr>
          <a:lstStyle/>
          <a:p>
            <a:pPr algn="just"/>
            <a:r>
              <a:rPr lang="de-DE" sz="1400" smtClean="0"/>
              <a:t>Weitere Infos erhältlich von Markus Ulrich, CEO, </a:t>
            </a:r>
            <a:r>
              <a:rPr lang="de-DE" sz="1400" smtClean="0">
                <a:hlinkClick r:id="rId4"/>
              </a:rPr>
              <a:t>markus@abacusewall.de</a:t>
            </a:r>
            <a:endParaRPr lang="en-US" sz="1400"/>
          </a:p>
        </p:txBody>
      </p:sp>
    </p:spTree>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TotalTime>
  <Words>649</Words>
  <Application>Microsoft Office PowerPoint</Application>
  <PresentationFormat>Bildschirmpräsentation (4:3)</PresentationFormat>
  <Paragraphs>35</Paragraphs>
  <Slides>4</Slides>
  <Notes>0</Notes>
  <HiddenSlides>0</HiddenSlides>
  <MMClips>0</MMClips>
  <ScaleCrop>false</ScaleCrop>
  <HeadingPairs>
    <vt:vector size="4" baseType="variant">
      <vt:variant>
        <vt:lpstr>Design</vt:lpstr>
      </vt:variant>
      <vt:variant>
        <vt:i4>1</vt:i4>
      </vt:variant>
      <vt:variant>
        <vt:lpstr>Folientitel</vt:lpstr>
      </vt:variant>
      <vt:variant>
        <vt:i4>4</vt:i4>
      </vt:variant>
    </vt:vector>
  </HeadingPairs>
  <TitlesOfParts>
    <vt:vector size="5" baseType="lpstr">
      <vt:lpstr>Larissa-Design</vt:lpstr>
      <vt:lpstr>Sales Pitch der  Abacus eWall</vt:lpstr>
      <vt:lpstr>Folie 2</vt:lpstr>
      <vt:lpstr>Folie 3</vt:lpstr>
      <vt:lpstr>Folie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Sales Pitch der  Abacus eWall</dc:title>
  <dc:creator>Markus Ulrich</dc:creator>
  <cp:lastModifiedBy>Markus Ulrich</cp:lastModifiedBy>
  <cp:revision>281</cp:revision>
  <dcterms:created xsi:type="dcterms:W3CDTF">2022-07-06T12:54:47Z</dcterms:created>
  <dcterms:modified xsi:type="dcterms:W3CDTF">2022-07-20T22:48:13Z</dcterms:modified>
</cp:coreProperties>
</file>